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7" r:id="rId6"/>
    <p:sldId id="271" r:id="rId7"/>
    <p:sldId id="268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583B5F-BBB8-4A49-B409-88E081E910E4}">
          <p14:sldIdLst>
            <p14:sldId id="257"/>
            <p14:sldId id="258"/>
            <p14:sldId id="259"/>
            <p14:sldId id="260"/>
          </p14:sldIdLst>
        </p14:section>
        <p14:section name="Microsoft Azure" id="{B2F8DDBB-F878-405A-99A4-E822679C953E}">
          <p14:sldIdLst>
            <p14:sldId id="267"/>
            <p14:sldId id="271"/>
            <p14:sldId id="268"/>
            <p14:sldId id="269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1294" autoAdjust="0"/>
  </p:normalViewPr>
  <p:slideViewPr>
    <p:cSldViewPr snapToGrid="0">
      <p:cViewPr>
        <p:scale>
          <a:sx n="75" d="100"/>
          <a:sy n="75" d="100"/>
        </p:scale>
        <p:origin x="126" y="1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7C654-A299-4131-AC0E-6A7DF5FB2E58}" type="datetimeFigureOut">
              <a:rPr lang="en-GB" smtClean="0"/>
              <a:t>03/10/2017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A77FA-E52C-471F-98F1-F3AE05055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71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ql2017v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858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5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724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918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321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31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18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Additional information: https://whitepages.unlimitedviz.com/2017/09/understanding-the-power-bi-capacity-based-skus/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43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Announcement: </a:t>
            </a:r>
            <a:r>
              <a:rPr lang="fi-FI" sz="12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http://bit.ly/sql2017vm</a:t>
            </a:r>
            <a:endParaRPr lang="fi-FI" sz="12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44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Supported metrics with Azure Monitor: https://docs.microsoft.com/en-us/azure/monitoring-and-diagnostics/monitoring-supported-metrics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i-FI" sz="12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8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667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36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029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07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532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03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6634" y="97112"/>
            <a:ext cx="11939751" cy="82517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36525" y="1024209"/>
            <a:ext cx="11939588" cy="5427067"/>
          </a:xfrm>
        </p:spPr>
        <p:txBody>
          <a:bodyPr/>
          <a:lstStyle>
            <a:lvl1pPr marL="571500" indent="-571500">
              <a:buFont typeface="Wingdings" panose="05000000000000000000" pitchFamily="2" charset="2"/>
              <a:buChar char="§"/>
              <a:defRPr sz="36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-457200">
              <a:buFont typeface="Wingdings" panose="05000000000000000000" pitchFamily="2" charset="2"/>
              <a:buChar char="§"/>
              <a:defRPr sz="32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14500" indent="-342900"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71700" indent="-342900">
              <a:buFont typeface="Wingdings" panose="05000000000000000000" pitchFamily="2" charset="2"/>
              <a:buChar char="§"/>
              <a:defRPr sz="20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51246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6634" y="97112"/>
            <a:ext cx="11939751" cy="825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36525" y="1024209"/>
            <a:ext cx="11939588" cy="5427067"/>
          </a:xfrm>
          <a:prstGeom prst="rect">
            <a:avLst/>
          </a:prstGeom>
        </p:spPr>
        <p:txBody>
          <a:bodyPr/>
          <a:lstStyle>
            <a:lvl1pPr marL="571500" indent="-571500">
              <a:buSzPct val="90000"/>
              <a:buFont typeface="Wingdings" panose="05000000000000000000" pitchFamily="2" charset="2"/>
              <a:buChar char="§"/>
              <a:defRPr sz="36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-457200"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57300" indent="-342900"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14500" indent="-342900"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71700" indent="-342900"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2499334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rencore.com</a:t>
            </a:r>
          </a:p>
        </p:txBody>
      </p:sp>
    </p:spTree>
    <p:extLst>
      <p:ext uri="{BB962C8B-B14F-4D97-AF65-F5344CB8AC3E}">
        <p14:creationId xmlns:p14="http://schemas.microsoft.com/office/powerpoint/2010/main" val="88750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gnite2017Rec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z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st-managemen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-cente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hyperlink" Target="https://azure.microsoft.com/en-us/services/azure-policy/" TargetMode="External"/><Relationship Id="rId4" Type="http://schemas.openxmlformats.org/officeDocument/2006/relationships/hyperlink" Target="https://docs.microsoft.com/en-us/azure/security-center/security-center-onboard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shellgallery.com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powershell/azure/overview" TargetMode="External"/><Relationship Id="rId5" Type="http://schemas.openxmlformats.org/officeDocument/2006/relationships/hyperlink" Target="https://docs.microsoft.com/en-us/azure/cloud-shell/overview" TargetMode="External"/><Relationship Id="rId4" Type="http://schemas.openxmlformats.org/officeDocument/2006/relationships/hyperlink" Target="https://azure.microsoft.com/en-us/features/azure-portal/mobile-app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utomatio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hyperlink" Target="https://azure.microsoft.com/en-us/pricing/details/automat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atabase-migrationpreview.azurewebsites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diving-deep-into-what-s-new-with-azure-machine-learnin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downloads/ai-tool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hyperlink" Target="https://www.microsoft.com/en-us/AI/ai-solution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azure.microsoft.com/en-us/services/ddos-protection/" TargetMode="External"/><Relationship Id="rId7" Type="http://schemas.openxmlformats.org/officeDocument/2006/relationships/hyperlink" Target="https://azure.microsoft.com/en-us/blog/announcing-the-preview-for-the-azure-data-box-achievements-will-be-unlocke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zure.microsoft.com/en-us/solutions/cloud-migration/" TargetMode="External"/><Relationship Id="rId5" Type="http://schemas.openxmlformats.org/officeDocument/2006/relationships/hyperlink" Target="https://azure.microsoft.com/en-us/blog/introducing-b-series-our-new-burstable-vm-size/" TargetMode="External"/><Relationship Id="rId4" Type="http://schemas.openxmlformats.org/officeDocument/2006/relationships/hyperlink" Target="https://docs.microsoft.com/en-us/azure/storage/files/storage-sync-files-deployment-guid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connect/active-directory-aadconnect-pass-through-authenticatio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hyperlink" Target="https://docs.microsoft.com/en-us/azure/active-directory/connect/active-directory-aadconnect-pass-through-authentication-how-it-work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ignite.microsoft.com/sessions/56715?source=sessions" TargetMode="External"/><Relationship Id="rId2" Type="http://schemas.openxmlformats.org/officeDocument/2006/relationships/hyperlink" Target="https://myignite.microsoft.com/sessions/59125?source=session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hyperlink" Target="https://myignite.microsoft.com/sessions/56716?source=sessions" TargetMode="External"/><Relationship Id="rId4" Type="http://schemas.openxmlformats.org/officeDocument/2006/relationships/hyperlink" Target="https://myignite.microsoft.com/sessions/56717?source=sessio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anade.com/en/technologies/azure-stack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azure/azure-stack/azure-stack-deploy-overview" TargetMode="External"/><Relationship Id="rId5" Type="http://schemas.openxmlformats.org/officeDocument/2006/relationships/hyperlink" Target="https://azure.microsoft.com/en-us/overview/azure-stack/" TargetMode="External"/><Relationship Id="rId4" Type="http://schemas.openxmlformats.org/officeDocument/2006/relationships/hyperlink" Target="https://azure.microsoft.com/en-us/blog/why-your-team-needs-an-azure-stack-operato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details/power-bi-embedde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docs.microsoft.com/en-us/azure/power-bi-embedde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virtual-machines/sql-serve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docs.microsoft.com/en-us/azure/virtual-machines/windows/sql/virtual-machines-windows-sql-server-iaas-overview" TargetMode="External"/><Relationship Id="rId4" Type="http://schemas.openxmlformats.org/officeDocument/2006/relationships/hyperlink" Target="https://docs.microsoft.com/en-us/azure/virtual-machines/linux/sql/sql-server-linux-virtual-machines-overvie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onitoring-and-diagnostics/monitoring-near-real-time-metric-aler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hyperlink" Target="https://docs.microsoft.com/en-us/azure/application-insigh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988FFC-DA05-4D92-A490-29409121BFD9}"/>
              </a:ext>
            </a:extLst>
          </p:cNvPr>
          <p:cNvSpPr/>
          <p:nvPr/>
        </p:nvSpPr>
        <p:spPr>
          <a:xfrm>
            <a:off x="0" y="1673860"/>
            <a:ext cx="12192000" cy="3589020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136898" y="3270657"/>
            <a:ext cx="4017264" cy="905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9530" y="2153768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GB" sz="4000" b="1">
                <a:solidFill>
                  <a:schemeClr val="bg1"/>
                </a:solidFill>
              </a:rPr>
              <a:t>Ignite 2017 recap</a:t>
            </a:r>
            <a:endParaRPr lang="de-DE" sz="2800" b="1">
              <a:solidFill>
                <a:schemeClr val="bg1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8227BE0-DA37-44B5-9B9A-A2D2A45D56E8}"/>
              </a:ext>
            </a:extLst>
          </p:cNvPr>
          <p:cNvSpPr txBox="1">
            <a:spLocks/>
          </p:cNvSpPr>
          <p:nvPr/>
        </p:nvSpPr>
        <p:spPr>
          <a:xfrm>
            <a:off x="49530" y="3220568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Firstname</a:t>
            </a: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</a:t>
            </a:r>
            <a:r>
              <a:rPr kumimoji="0" lang="en-GB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Lastname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FD305-4466-40EE-B4C4-F3A291DEDD28}"/>
              </a:ext>
            </a:extLst>
          </p:cNvPr>
          <p:cNvSpPr/>
          <p:nvPr/>
        </p:nvSpPr>
        <p:spPr>
          <a:xfrm>
            <a:off x="7546562" y="6105882"/>
            <a:ext cx="4645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i="1">
                <a:latin typeface="+mj-lt"/>
              </a:rPr>
              <a:t>Get the latest version of this presentation from</a:t>
            </a:r>
          </a:p>
          <a:p>
            <a:pPr algn="r"/>
            <a:r>
              <a:rPr lang="en-GB">
                <a:latin typeface="+mj-lt"/>
                <a:hlinkClick r:id="rId3"/>
              </a:rPr>
              <a:t>http://bit.ly/Ignite2017Recap</a:t>
            </a:r>
            <a:r>
              <a:rPr lang="en-GB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03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Azure Availability Zones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/>
          </a:bodyPr>
          <a:lstStyle/>
          <a:p>
            <a:r>
              <a:rPr lang="fi-FI" sz="2800"/>
              <a:t>Availability Zones provide fault-isolated locations within an Azure region</a:t>
            </a:r>
          </a:p>
          <a:p>
            <a:endParaRPr lang="fi-FI" sz="2800"/>
          </a:p>
          <a:p>
            <a:r>
              <a:rPr lang="fi-FI" sz="2800"/>
              <a:t>Supports Linux/Windows VMs, Managed Disks, Load Balancer and Zonal VM Scale Sets</a:t>
            </a:r>
          </a:p>
          <a:p>
            <a:pPr lvl="1"/>
            <a:r>
              <a:rPr lang="fi-FI" sz="2400"/>
              <a:t>Av2, Dv2 and DSv2 VM families supported</a:t>
            </a:r>
          </a:p>
          <a:p>
            <a:endParaRPr lang="fi-FI" sz="2800"/>
          </a:p>
          <a:p>
            <a:r>
              <a:rPr lang="fi-FI" sz="2800"/>
              <a:t>Available during preview in East US 2 (Virginia) and West Europe (Netherlands)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Preview released September 21,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429259" y="3103169"/>
            <a:ext cx="4470400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Overview of Availability Zones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https://docs.microsoft.com/en-us/azure/availability-zones/az-overview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 up for Availability Zones preview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>
                <a:hlinkClick r:id="rId3"/>
              </a:rPr>
              <a:t>http://aka.ms/az</a:t>
            </a: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1132431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1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Azure Cost Management 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800"/>
              <a:t>Azure Cost Management helps managing and optimizing cloud spend for Azure, AWS and Google Cloud Platform</a:t>
            </a:r>
          </a:p>
          <a:p>
            <a:r>
              <a:rPr lang="fi-FI" sz="2800"/>
              <a:t>Free for Azure customers</a:t>
            </a:r>
          </a:p>
          <a:p>
            <a:pPr lvl="1"/>
            <a:r>
              <a:rPr lang="fi-FI" sz="2400"/>
              <a:t>AWS and Google Cloud Platform cost is 1% of the managed cloud spent</a:t>
            </a:r>
          </a:p>
          <a:p>
            <a:r>
              <a:rPr lang="fi-FI" sz="2800"/>
              <a:t>Used to visualize cloud usage and costs, and to provide operational and financial insights into spending</a:t>
            </a:r>
          </a:p>
          <a:p>
            <a:r>
              <a:rPr lang="fi-FI" sz="2800"/>
              <a:t>Must be activated per subscription through Azure Portal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Based on the Cloudyn acquisition, available since September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429259" y="3736798"/>
            <a:ext cx="4470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Overview of Azure Cost Management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https://azure.microsoft.com/en-us/services/cost-management/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Getting started with Azure Cost Management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https://docs.microsoft.com/en-us/azure/cost-management/overview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1754731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Azure Security Center updates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20000"/>
          </a:bodyPr>
          <a:lstStyle/>
          <a:p>
            <a:r>
              <a:rPr lang="fi-FI" sz="2400"/>
              <a:t>Azure Security Center unifies security management across environments </a:t>
            </a:r>
          </a:p>
          <a:p>
            <a:r>
              <a:rPr lang="fi-FI" sz="2400"/>
              <a:t>Onboarding VMs and computers in on-premises (and other clouds) is supported through Microsoft Monitoring Agent</a:t>
            </a:r>
          </a:p>
          <a:p>
            <a:r>
              <a:rPr lang="fi-FI" sz="2400"/>
              <a:t>Azure Policy now in limited preview for setting Security Center policies across multiple subscriptions</a:t>
            </a:r>
          </a:p>
          <a:p>
            <a:r>
              <a:rPr lang="fi-FI" sz="2400"/>
              <a:t>Windows Defender Advanced Threat Protection is soon included in detections</a:t>
            </a:r>
          </a:p>
          <a:p>
            <a:r>
              <a:rPr lang="fi-FI" sz="2400"/>
              <a:t>New Investigation Experience in preview</a:t>
            </a:r>
          </a:p>
          <a:p>
            <a:r>
              <a:rPr lang="fi-FI" sz="2400"/>
              <a:t>Adaptive application controls in limited preview</a:t>
            </a:r>
          </a:p>
          <a:p>
            <a:r>
              <a:rPr lang="fi-FI" sz="2400"/>
              <a:t>Logic Apps-based security playbooks for automation</a:t>
            </a:r>
          </a:p>
          <a:p>
            <a:r>
              <a:rPr lang="fi-FI" sz="2400"/>
              <a:t>Many other enhancements and features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since September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429259" y="2574256"/>
            <a:ext cx="44704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Security Center documentation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https://docs.microsoft.com/en-us/azure/security-center/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Onboard to Azure Security Center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https://docs.microsoft.com/en-us/azure/security-center/security-center-onboarding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fi-FI" sz="20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Policy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https://azure.microsoft.com/en-us/services/azure-policy/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637057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1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PowerShell in Azure Cloud Shell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3200"/>
              <a:t>Cloud Shell in Azure Portal gets PowerShell support</a:t>
            </a:r>
          </a:p>
          <a:p>
            <a:pPr lvl="1"/>
            <a:r>
              <a:rPr lang="fi-FI" sz="2400"/>
              <a:t>Previously only Bash was available</a:t>
            </a:r>
          </a:p>
          <a:p>
            <a:endParaRPr lang="fi-FI" sz="2800"/>
          </a:p>
          <a:p>
            <a:r>
              <a:rPr lang="fi-FI" sz="2800"/>
              <a:t>Extensible through PowerShell Gallery</a:t>
            </a:r>
          </a:p>
          <a:p>
            <a:pPr lvl="1"/>
            <a:r>
              <a:rPr lang="fi-FI" sz="2400">
                <a:hlinkClick r:id="rId3"/>
              </a:rPr>
              <a:t>https://www.powershellgallery.com/</a:t>
            </a:r>
            <a:endParaRPr lang="fi-FI" sz="2400"/>
          </a:p>
          <a:p>
            <a:endParaRPr lang="fi-FI" sz="2800"/>
          </a:p>
          <a:p>
            <a:r>
              <a:rPr lang="fi-FI" sz="2800"/>
              <a:t>Also available in Azure Mobile App</a:t>
            </a:r>
          </a:p>
          <a:p>
            <a:pPr lvl="1"/>
            <a:r>
              <a:rPr lang="fi-FI" sz="2400">
                <a:hlinkClick r:id="rId4"/>
              </a:rPr>
              <a:t>https://azure.microsoft.com/en-us/features/azure-portal/mobile-app/</a:t>
            </a:r>
            <a:r>
              <a:rPr lang="fi-FI" sz="2400"/>
              <a:t> </a:t>
            </a:r>
          </a:p>
          <a:p>
            <a:endParaRPr lang="fi-FI" sz="28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Public preview available since September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658" y="3508198"/>
            <a:ext cx="452144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 Shell overview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https://docs.microsoft.com/en-us/azure/cloud-shell/overview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PowerShell overview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https://docs.microsoft.com/en-us/powershell/azure/overview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3" y="1501451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/>
              <a:t>New automation and configuration capabilities in Azure Portal</a:t>
            </a:r>
            <a:endParaRPr lang="en-GB" sz="3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3200"/>
              <a:t>Azure VM integration allows update management, inventory and change tracking from Azure Portal VM blade</a:t>
            </a:r>
          </a:p>
          <a:p>
            <a:r>
              <a:rPr lang="fi-FI" sz="3200"/>
              <a:t>Management at scale of VMs through Automation &amp; Configuration service</a:t>
            </a:r>
          </a:p>
          <a:p>
            <a:r>
              <a:rPr lang="fi-FI" sz="3200"/>
              <a:t>Support for Python in runbooks</a:t>
            </a:r>
          </a:p>
          <a:p>
            <a:endParaRPr lang="fi-FI" sz="28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since September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658" y="3508198"/>
            <a:ext cx="45214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Automation documentation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https://docs.microsoft.com/en-us/azure/automation/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Pricing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https://azure.microsoft.com/en-us/pricing/details/automation/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3" y="1501451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/>
              <a:t>Azure Database Migration Service and Azure SQL Managed Instance</a:t>
            </a:r>
            <a:endParaRPr lang="en-GB" sz="3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3200"/>
              <a:t>Azure Database Migration Services will help you migrate from on-premises databases to Azure SQL databases</a:t>
            </a:r>
          </a:p>
          <a:p>
            <a:pPr lvl="1"/>
            <a:r>
              <a:rPr lang="fi-FI" sz="2400"/>
              <a:t>Support for SQL Server, Oracle and MySQL as source</a:t>
            </a:r>
          </a:p>
          <a:p>
            <a:r>
              <a:rPr lang="fi-FI" sz="2800"/>
              <a:t>Azure SQL Database – Managed Instance brings better compatibility with on-premises SQL Server, and new isolation features</a:t>
            </a:r>
          </a:p>
          <a:p>
            <a:pPr lvl="1"/>
            <a:r>
              <a:rPr lang="fi-FI" sz="2400"/>
              <a:t>Network isolation (VNET), private IP support</a:t>
            </a:r>
          </a:p>
          <a:p>
            <a:pPr lvl="1"/>
            <a:r>
              <a:rPr lang="fi-FI" sz="2400"/>
              <a:t>Public preview coming soon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limited preview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658" y="3508198"/>
            <a:ext cx="4521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 up for limited previews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https://sqldatabase-migrationpreview.azurewebsites.net/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3" y="1501451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/>
              <a:t>New tools for Artificial Intelligence (AI)</a:t>
            </a:r>
            <a:endParaRPr lang="en-GB" sz="3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3200"/>
              <a:t>Azure Machine Learning Workbench is a cross-platform client for data wrangling and experiment management</a:t>
            </a:r>
          </a:p>
          <a:p>
            <a:r>
              <a:rPr lang="fi-FI" sz="3200"/>
              <a:t>Azure Machine Learning Experimentation Service for experimenting with big data and GPUs</a:t>
            </a:r>
          </a:p>
          <a:p>
            <a:r>
              <a:rPr lang="fi-FI" sz="3200"/>
              <a:t>Azure Machine Learning Management Service to host and manage machine learning models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since September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658" y="3508198"/>
            <a:ext cx="452144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Deep dive to Azure Machine Learning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https://azure.microsoft.com/en-us/blog/diving-deep-into-what-s-new-with-azure-machine-learning/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3" y="1501451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0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/>
              <a:t>New tools for Artificial Intelligence (AI)</a:t>
            </a:r>
            <a:endParaRPr lang="en-GB" sz="3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3200"/>
              <a:t>Visual Studio Code tools for AI released</a:t>
            </a:r>
          </a:p>
          <a:p>
            <a:pPr lvl="1"/>
            <a:endParaRPr lang="fi-FI" sz="2800"/>
          </a:p>
          <a:p>
            <a:r>
              <a:rPr lang="fi-FI" sz="3200"/>
              <a:t>Microsoft Cognitive Services get two new updates</a:t>
            </a:r>
          </a:p>
          <a:p>
            <a:pPr lvl="1"/>
            <a:r>
              <a:rPr lang="fi-FI" sz="2800"/>
              <a:t>Text analytics </a:t>
            </a:r>
          </a:p>
          <a:p>
            <a:pPr lvl="1"/>
            <a:r>
              <a:rPr lang="fi-FI" sz="2800"/>
              <a:t>Bing Custom Search (GA in October)</a:t>
            </a:r>
          </a:p>
          <a:p>
            <a:endParaRPr lang="fi-FI" sz="3200"/>
          </a:p>
          <a:p>
            <a:r>
              <a:rPr lang="fi-FI" sz="3200"/>
              <a:t>Dynamics 365 AI Solutions introduced</a:t>
            </a:r>
          </a:p>
          <a:p>
            <a:pPr lvl="1"/>
            <a:endParaRPr lang="fi-FI" sz="20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since September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658" y="3508198"/>
            <a:ext cx="452144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 Code Tools for AI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https://www.visualstudio.com/downloads/ai-tools/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fi-FI" sz="20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Dynamics 365 AI Solutions intro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https://www.microsoft.com/en-us/AI/ai-solutions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3" y="1501451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9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/>
              <a:t>Azure core infrastructure updates</a:t>
            </a:r>
            <a:endParaRPr lang="en-GB" sz="3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20000"/>
          </a:bodyPr>
          <a:lstStyle/>
          <a:p>
            <a:r>
              <a:rPr lang="fi-FI" sz="2800"/>
              <a:t>New VM sizes</a:t>
            </a:r>
          </a:p>
          <a:p>
            <a:pPr lvl="1"/>
            <a:r>
              <a:rPr lang="fi-FI" sz="2400"/>
              <a:t>M-Series: Purpose-built infrastructure</a:t>
            </a:r>
          </a:p>
          <a:p>
            <a:pPr lvl="1"/>
            <a:r>
              <a:rPr lang="fi-FI" sz="2400"/>
              <a:t>B-Series: Burstable workloads</a:t>
            </a:r>
          </a:p>
          <a:p>
            <a:pPr lvl="1"/>
            <a:r>
              <a:rPr lang="fi-FI" sz="2400"/>
              <a:t>Upcoming: Fv2, NCv2, ND series</a:t>
            </a:r>
          </a:p>
          <a:p>
            <a:r>
              <a:rPr lang="fi-FI" sz="2800"/>
              <a:t>Preview for Azure File Sync, secure &amp; centralized file shares in the cloud</a:t>
            </a:r>
          </a:p>
          <a:p>
            <a:r>
              <a:rPr lang="fi-FI" sz="2800"/>
              <a:t>Azure DDoS Protection preview that automatically applies traffic scrubbing</a:t>
            </a:r>
          </a:p>
          <a:p>
            <a:r>
              <a:rPr lang="fi-FI" sz="2800"/>
              <a:t>Preview for Azure Data Box, for transferring large datasets to Azure</a:t>
            </a:r>
          </a:p>
          <a:p>
            <a:r>
              <a:rPr lang="fi-FI" sz="2800"/>
              <a:t>Preview for Azure Migrate service for capturing and mapping migration needs from on-premises to Azure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since September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40358" y="1950045"/>
            <a:ext cx="4521441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DDoS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https://azure.microsoft.com/en-us/services/ddos-protection/</a:t>
            </a:r>
            <a:endParaRPr lang="fi-FI" sz="16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File Sync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https://docs.microsoft.com/en-us/azure/storage/files/storage-sync-files-deployment-guide</a:t>
            </a:r>
            <a:r>
              <a:rPr lang="fi-FI" sz="16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B-Series VMs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https://azure.microsoft.com/en-us/blog/introducing-b-series-our-new-burstable-vm-size/</a:t>
            </a:r>
            <a:r>
              <a:rPr lang="fi-FI" sz="16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Migrate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https://azure.microsoft.com/en-us/solutions/cloud-migration/</a:t>
            </a:r>
            <a:r>
              <a:rPr lang="fi-FI" sz="16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Box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https://azure.microsoft.com/en-us/blog/announcing-the-preview-for-the-azure-data-box-achievements-will-be-unlocked/</a:t>
            </a:r>
            <a:r>
              <a:rPr lang="fi-FI" sz="16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135611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/>
              <a:t>Azure Active Directory Pass-through Authentication</a:t>
            </a:r>
            <a:endParaRPr lang="en-GB" sz="3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3200"/>
              <a:t>Partially replaces ADFS-infrastructure for federated identities</a:t>
            </a:r>
          </a:p>
          <a:p>
            <a:r>
              <a:rPr lang="fi-FI" sz="3200"/>
              <a:t>Provides seamless single sign-on for users, typically for Office 365 and similar workloads</a:t>
            </a:r>
          </a:p>
          <a:p>
            <a:r>
              <a:rPr lang="fi-FI" sz="3200"/>
              <a:t>Uses Azure AD Application Proxy to expose HTTPS endpoint for authentication</a:t>
            </a:r>
            <a:endParaRPr lang="fi-FI" sz="20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 availability since September 29,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420968" y="2849143"/>
            <a:ext cx="4521441" cy="316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AD Pass-through Authentication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https://docs.microsoft.com/en-us/azure/active-directory/connect/active-directory-aadconnect-pass-through-authentication</a:t>
            </a:r>
            <a:r>
              <a:rPr lang="fi-FI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fi-FI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Technical Deep Dive</a:t>
            </a:r>
            <a:endParaRPr lang="fi-FI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https://docs.microsoft.com/en-us/azure/active-directory/connect/active-directory-aadconnect-pass-through-authentication-how-it-works</a:t>
            </a:r>
            <a:r>
              <a:rPr lang="fi-FI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63" y="1021320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9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BD32C471-C556-4A6C-98EB-C6FAD7A64C43}"/>
              </a:ext>
            </a:extLst>
          </p:cNvPr>
          <p:cNvSpPr/>
          <p:nvPr/>
        </p:nvSpPr>
        <p:spPr>
          <a:xfrm rot="10800000">
            <a:off x="0" y="3015049"/>
            <a:ext cx="12192000" cy="2023350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BC93C8E-0AFF-424B-B088-FBACFF3EC034}"/>
              </a:ext>
            </a:extLst>
          </p:cNvPr>
          <p:cNvSpPr/>
          <p:nvPr/>
        </p:nvSpPr>
        <p:spPr>
          <a:xfrm>
            <a:off x="0" y="1296979"/>
            <a:ext cx="12192000" cy="2830178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A05D04-1F94-4070-AC9D-102201E16AFE}"/>
              </a:ext>
            </a:extLst>
          </p:cNvPr>
          <p:cNvSpPr txBox="1">
            <a:spLocks/>
          </p:cNvSpPr>
          <p:nvPr/>
        </p:nvSpPr>
        <p:spPr>
          <a:xfrm>
            <a:off x="2832096" y="2157206"/>
            <a:ext cx="8762659" cy="21053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Firstname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Lastname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Microsoft MVP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Title |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          @Twitter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pic>
        <p:nvPicPr>
          <p:cNvPr id="8" name="Picture 4" descr="https://g.twimg.com/Twitter_logo_blue.png">
            <a:extLst>
              <a:ext uri="{FF2B5EF4-FFF2-40B4-BE49-F238E27FC236}">
                <a16:creationId xmlns:a16="http://schemas.microsoft.com/office/drawing/2014/main" id="{B59912EA-A639-40F9-A93E-EB021B5E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80" y="3739638"/>
            <a:ext cx="756415" cy="6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hite email icon transparent">
            <a:extLst>
              <a:ext uri="{FF2B5EF4-FFF2-40B4-BE49-F238E27FC236}">
                <a16:creationId xmlns:a16="http://schemas.microsoft.com/office/drawing/2014/main" id="{5632AC35-0377-45DF-8AFD-0AAEC7F5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97" y="3551753"/>
            <a:ext cx="802846" cy="8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4E07B-A6CC-46E5-9DEE-0B3764E3C81D}"/>
              </a:ext>
            </a:extLst>
          </p:cNvPr>
          <p:cNvSpPr/>
          <p:nvPr/>
        </p:nvSpPr>
        <p:spPr>
          <a:xfrm>
            <a:off x="6478591" y="3800910"/>
            <a:ext cx="4738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Segoe UI Light"/>
              </a:rPr>
              <a:t>firstname.lastname@company.com</a:t>
            </a:r>
            <a:endParaRPr lang="en-GB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D58369FA-E905-4677-916D-751A99AC3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539" y="2157206"/>
            <a:ext cx="1753707" cy="175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9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4"/>
          <p:cNvSpPr txBox="1"/>
          <p:nvPr/>
        </p:nvSpPr>
        <p:spPr>
          <a:xfrm>
            <a:off x="850900" y="1278404"/>
            <a:ext cx="104775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all Ignite 2017 recap presentations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53A33-FDAE-4FA1-9E6B-154C78C8525C}"/>
              </a:ext>
            </a:extLst>
          </p:cNvPr>
          <p:cNvSpPr/>
          <p:nvPr/>
        </p:nvSpPr>
        <p:spPr>
          <a:xfrm>
            <a:off x="2989282" y="3942834"/>
            <a:ext cx="62007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+mj-lt"/>
              </a:rPr>
              <a:t>http://bit.ly/Ignite2017Recap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2ADB2D-DC36-4F54-9709-6C5AFC6FD45E}"/>
              </a:ext>
            </a:extLst>
          </p:cNvPr>
          <p:cNvCxnSpPr>
            <a:cxnSpLocks/>
          </p:cNvCxnSpPr>
          <p:nvPr/>
        </p:nvCxnSpPr>
        <p:spPr>
          <a:xfrm>
            <a:off x="3568700" y="3581400"/>
            <a:ext cx="5118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6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A58BF9-3567-4EDB-80C9-3A6807E5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85" y="0"/>
            <a:ext cx="12252385" cy="6891966"/>
          </a:xfrm>
          <a:prstGeom prst="rect">
            <a:avLst/>
          </a:prstGeom>
        </p:spPr>
      </p:pic>
      <p:sp>
        <p:nvSpPr>
          <p:cNvPr id="3" name="Parallelogram 3"/>
          <p:cNvSpPr/>
          <p:nvPr/>
        </p:nvSpPr>
        <p:spPr>
          <a:xfrm>
            <a:off x="-60385" y="-8626"/>
            <a:ext cx="8068311" cy="6875863"/>
          </a:xfrm>
          <a:custGeom>
            <a:avLst/>
            <a:gdLst>
              <a:gd name="connsiteX0" fmla="*/ 0 w 6564474"/>
              <a:gd name="connsiteY0" fmla="*/ 6858000 h 6858000"/>
              <a:gd name="connsiteX1" fmla="*/ 19365 w 6564474"/>
              <a:gd name="connsiteY1" fmla="*/ 0 h 6858000"/>
              <a:gd name="connsiteX2" fmla="*/ 6564474 w 6564474"/>
              <a:gd name="connsiteY2" fmla="*/ 0 h 6858000"/>
              <a:gd name="connsiteX3" fmla="*/ 6545109 w 6564474"/>
              <a:gd name="connsiteY3" fmla="*/ 6858000 h 6858000"/>
              <a:gd name="connsiteX4" fmla="*/ 0 w 6564474"/>
              <a:gd name="connsiteY4" fmla="*/ 6858000 h 6858000"/>
              <a:gd name="connsiteX0" fmla="*/ 0 w 6545109"/>
              <a:gd name="connsiteY0" fmla="*/ 6866626 h 6866626"/>
              <a:gd name="connsiteX1" fmla="*/ 19365 w 6545109"/>
              <a:gd name="connsiteY1" fmla="*/ 8626 h 6866626"/>
              <a:gd name="connsiteX2" fmla="*/ 3838527 w 6545109"/>
              <a:gd name="connsiteY2" fmla="*/ 0 h 6866626"/>
              <a:gd name="connsiteX3" fmla="*/ 6545109 w 6545109"/>
              <a:gd name="connsiteY3" fmla="*/ 6866626 h 6866626"/>
              <a:gd name="connsiteX4" fmla="*/ 0 w 6545109"/>
              <a:gd name="connsiteY4" fmla="*/ 6866626 h 6866626"/>
              <a:gd name="connsiteX0" fmla="*/ 0 w 5409542"/>
              <a:gd name="connsiteY0" fmla="*/ 6866626 h 6875863"/>
              <a:gd name="connsiteX1" fmla="*/ 19365 w 5409542"/>
              <a:gd name="connsiteY1" fmla="*/ 8626 h 6875863"/>
              <a:gd name="connsiteX2" fmla="*/ 3838527 w 5409542"/>
              <a:gd name="connsiteY2" fmla="*/ 0 h 6875863"/>
              <a:gd name="connsiteX3" fmla="*/ 5409542 w 5409542"/>
              <a:gd name="connsiteY3" fmla="*/ 6875863 h 6875863"/>
              <a:gd name="connsiteX4" fmla="*/ 0 w 5409542"/>
              <a:gd name="connsiteY4" fmla="*/ 6866626 h 687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9542" h="6875863">
                <a:moveTo>
                  <a:pt x="0" y="6866626"/>
                </a:moveTo>
                <a:lnTo>
                  <a:pt x="19365" y="8626"/>
                </a:lnTo>
                <a:lnTo>
                  <a:pt x="3838527" y="0"/>
                </a:lnTo>
                <a:lnTo>
                  <a:pt x="5409542" y="6875863"/>
                </a:lnTo>
                <a:lnTo>
                  <a:pt x="0" y="6866626"/>
                </a:lnTo>
                <a:close/>
              </a:path>
            </a:pathLst>
          </a:custGeom>
          <a:solidFill>
            <a:srgbClr val="080808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4"/>
          <p:cNvSpPr txBox="1"/>
          <p:nvPr/>
        </p:nvSpPr>
        <p:spPr>
          <a:xfrm>
            <a:off x="472805" y="2929343"/>
            <a:ext cx="70019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Ignite 2017</a:t>
            </a:r>
          </a:p>
          <a:p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and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should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 care?</a:t>
            </a:r>
          </a:p>
        </p:txBody>
      </p:sp>
    </p:spTree>
    <p:extLst>
      <p:ext uri="{BB962C8B-B14F-4D97-AF65-F5344CB8AC3E}">
        <p14:creationId xmlns:p14="http://schemas.microsoft.com/office/powerpoint/2010/main" val="11927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 err="1"/>
              <a:t>Largest</a:t>
            </a:r>
            <a:r>
              <a:rPr lang="fi-FI" sz="4000"/>
              <a:t> Microsoft </a:t>
            </a:r>
            <a:r>
              <a:rPr lang="fi-FI" sz="4000" err="1"/>
              <a:t>event</a:t>
            </a:r>
            <a:r>
              <a:rPr lang="fi-FI" sz="4000"/>
              <a:t> of </a:t>
            </a:r>
            <a:r>
              <a:rPr lang="fi-FI" sz="4000" err="1"/>
              <a:t>the</a:t>
            </a:r>
            <a:r>
              <a:rPr lang="fi-FI" sz="4000"/>
              <a:t> </a:t>
            </a:r>
            <a:r>
              <a:rPr lang="fi-FI" sz="4000" err="1"/>
              <a:t>year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71404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800"/>
              <a:t>5 </a:t>
            </a:r>
            <a:r>
              <a:rPr lang="fi-FI" sz="2800" err="1"/>
              <a:t>days</a:t>
            </a:r>
            <a:r>
              <a:rPr lang="fi-FI" sz="2800"/>
              <a:t>, </a:t>
            </a:r>
            <a:r>
              <a:rPr lang="fi-FI" sz="2800" err="1"/>
              <a:t>over</a:t>
            </a:r>
            <a:r>
              <a:rPr lang="fi-FI" sz="2800"/>
              <a:t> 900 </a:t>
            </a:r>
            <a:r>
              <a:rPr lang="fi-FI" sz="2800" err="1"/>
              <a:t>sessions</a:t>
            </a:r>
            <a:r>
              <a:rPr lang="fi-FI" sz="2800"/>
              <a:t> </a:t>
            </a:r>
            <a:r>
              <a:rPr lang="fi-FI" sz="2800" err="1"/>
              <a:t>representing</a:t>
            </a:r>
            <a:r>
              <a:rPr lang="fi-FI" sz="2800"/>
              <a:t> </a:t>
            </a:r>
            <a:r>
              <a:rPr lang="fi-FI" sz="2800" err="1"/>
              <a:t>all</a:t>
            </a:r>
            <a:r>
              <a:rPr lang="fi-FI" sz="2800"/>
              <a:t> </a:t>
            </a:r>
            <a:r>
              <a:rPr lang="fi-FI" sz="2800" err="1"/>
              <a:t>major</a:t>
            </a:r>
            <a:r>
              <a:rPr lang="fi-FI" sz="2800"/>
              <a:t> Microsoft products and </a:t>
            </a:r>
            <a:r>
              <a:rPr lang="fi-FI" sz="2800" err="1"/>
              <a:t>services</a:t>
            </a:r>
            <a:endParaRPr lang="fi-FI" sz="2800"/>
          </a:p>
          <a:p>
            <a:endParaRPr lang="fi-FI" sz="2800"/>
          </a:p>
          <a:p>
            <a:r>
              <a:rPr lang="fi-FI" sz="2800"/>
              <a:t>4 </a:t>
            </a:r>
            <a:r>
              <a:rPr lang="fi-FI" sz="2800" err="1"/>
              <a:t>keynotes</a:t>
            </a:r>
            <a:endParaRPr lang="fi-FI" sz="2800"/>
          </a:p>
          <a:p>
            <a:pPr lvl="1"/>
            <a:r>
              <a:rPr lang="fi-FI" sz="2400">
                <a:hlinkClick r:id="rId2"/>
              </a:rPr>
              <a:t>Main keynote</a:t>
            </a:r>
            <a:r>
              <a:rPr lang="fi-FI" sz="2400"/>
              <a:t> (</a:t>
            </a:r>
            <a:r>
              <a:rPr lang="fi-FI" sz="2400" err="1"/>
              <a:t>Satya</a:t>
            </a:r>
            <a:r>
              <a:rPr lang="fi-FI" sz="2400"/>
              <a:t> </a:t>
            </a:r>
            <a:r>
              <a:rPr lang="fi-FI" sz="2400" err="1"/>
              <a:t>Nadella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3"/>
              </a:rPr>
              <a:t>Modern </a:t>
            </a:r>
            <a:r>
              <a:rPr lang="fi-FI" sz="2400" err="1">
                <a:hlinkClick r:id="rId3"/>
              </a:rPr>
              <a:t>Workplace</a:t>
            </a:r>
            <a:r>
              <a:rPr lang="fi-FI" sz="2400"/>
              <a:t> (Kirk </a:t>
            </a:r>
            <a:r>
              <a:rPr lang="fi-FI" sz="2400" err="1"/>
              <a:t>Koenigsbauer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4"/>
              </a:rPr>
              <a:t>Business Applications</a:t>
            </a:r>
            <a:r>
              <a:rPr lang="fi-FI" sz="2400"/>
              <a:t> (James </a:t>
            </a:r>
            <a:r>
              <a:rPr lang="fi-FI" sz="2400" err="1"/>
              <a:t>Phillips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5"/>
              </a:rPr>
              <a:t>The Enterprise Cloud</a:t>
            </a:r>
            <a:r>
              <a:rPr lang="fi-FI" sz="2400"/>
              <a:t> (Scott </a:t>
            </a:r>
            <a:r>
              <a:rPr lang="fi-FI" sz="2400" err="1"/>
              <a:t>Guthrie</a:t>
            </a:r>
            <a:r>
              <a:rPr lang="fi-FI" sz="2400"/>
              <a:t>)</a:t>
            </a:r>
          </a:p>
          <a:p>
            <a:pPr lvl="1"/>
            <a:endParaRPr lang="fi-FI" sz="2400"/>
          </a:p>
          <a:p>
            <a:r>
              <a:rPr lang="fi-FI" sz="2800" err="1"/>
              <a:t>Over</a:t>
            </a:r>
            <a:r>
              <a:rPr lang="fi-FI" sz="2800"/>
              <a:t> 24000 </a:t>
            </a:r>
            <a:r>
              <a:rPr lang="fi-FI" sz="2800" err="1"/>
              <a:t>attendees</a:t>
            </a:r>
            <a:endParaRPr lang="fi-FI" sz="2800"/>
          </a:p>
          <a:p>
            <a:r>
              <a:rPr lang="fi-FI" sz="2800"/>
              <a:t>Session </a:t>
            </a:r>
            <a:r>
              <a:rPr lang="fi-FI" sz="2800" err="1"/>
              <a:t>recordings</a:t>
            </a:r>
            <a:r>
              <a:rPr lang="fi-FI" sz="2800"/>
              <a:t> and </a:t>
            </a:r>
            <a:r>
              <a:rPr lang="fi-FI" sz="2800" err="1"/>
              <a:t>PowerPoints</a:t>
            </a:r>
            <a:r>
              <a:rPr lang="fi-FI" sz="2800"/>
              <a:t> </a:t>
            </a:r>
            <a:r>
              <a:rPr lang="fi-FI" sz="2800" err="1"/>
              <a:t>available</a:t>
            </a:r>
            <a:r>
              <a:rPr lang="fi-FI" sz="2800"/>
              <a:t> </a:t>
            </a:r>
            <a:r>
              <a:rPr lang="fi-FI" sz="2800" err="1"/>
              <a:t>through</a:t>
            </a:r>
            <a:r>
              <a:rPr lang="fi-FI" sz="2800"/>
              <a:t> </a:t>
            </a:r>
            <a:r>
              <a:rPr lang="fi-FI" sz="2800" err="1">
                <a:hlinkClick r:id="rId5"/>
              </a:rPr>
              <a:t>MyIgnite</a:t>
            </a:r>
            <a:endParaRPr lang="fi-FI" sz="28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Held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Orlando in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September</a:t>
            </a:r>
            <a:endParaRPr lang="fi-FI" sz="2800" b="1">
              <a:solidFill>
                <a:srgbClr val="A5A5A5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0885848B-3931-4C22-8AA2-D6B244A27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1600487"/>
            <a:ext cx="4944533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3"/>
          <p:cNvSpPr/>
          <p:nvPr/>
        </p:nvSpPr>
        <p:spPr>
          <a:xfrm>
            <a:off x="-9217" y="-17863"/>
            <a:ext cx="8077528" cy="6875863"/>
          </a:xfrm>
          <a:custGeom>
            <a:avLst/>
            <a:gdLst>
              <a:gd name="connsiteX0" fmla="*/ 0 w 6564474"/>
              <a:gd name="connsiteY0" fmla="*/ 6858000 h 6858000"/>
              <a:gd name="connsiteX1" fmla="*/ 19365 w 6564474"/>
              <a:gd name="connsiteY1" fmla="*/ 0 h 6858000"/>
              <a:gd name="connsiteX2" fmla="*/ 6564474 w 6564474"/>
              <a:gd name="connsiteY2" fmla="*/ 0 h 6858000"/>
              <a:gd name="connsiteX3" fmla="*/ 6545109 w 6564474"/>
              <a:gd name="connsiteY3" fmla="*/ 6858000 h 6858000"/>
              <a:gd name="connsiteX4" fmla="*/ 0 w 6564474"/>
              <a:gd name="connsiteY4" fmla="*/ 6858000 h 6858000"/>
              <a:gd name="connsiteX0" fmla="*/ 0 w 6545109"/>
              <a:gd name="connsiteY0" fmla="*/ 6866626 h 6866626"/>
              <a:gd name="connsiteX1" fmla="*/ 19365 w 6545109"/>
              <a:gd name="connsiteY1" fmla="*/ 8626 h 6866626"/>
              <a:gd name="connsiteX2" fmla="*/ 3838527 w 6545109"/>
              <a:gd name="connsiteY2" fmla="*/ 0 h 6866626"/>
              <a:gd name="connsiteX3" fmla="*/ 6545109 w 6545109"/>
              <a:gd name="connsiteY3" fmla="*/ 6866626 h 6866626"/>
              <a:gd name="connsiteX4" fmla="*/ 0 w 6545109"/>
              <a:gd name="connsiteY4" fmla="*/ 6866626 h 6866626"/>
              <a:gd name="connsiteX0" fmla="*/ 0 w 5409542"/>
              <a:gd name="connsiteY0" fmla="*/ 6866626 h 6875863"/>
              <a:gd name="connsiteX1" fmla="*/ 19365 w 5409542"/>
              <a:gd name="connsiteY1" fmla="*/ 8626 h 6875863"/>
              <a:gd name="connsiteX2" fmla="*/ 3838527 w 5409542"/>
              <a:gd name="connsiteY2" fmla="*/ 0 h 6875863"/>
              <a:gd name="connsiteX3" fmla="*/ 5409542 w 5409542"/>
              <a:gd name="connsiteY3" fmla="*/ 6875863 h 6875863"/>
              <a:gd name="connsiteX4" fmla="*/ 0 w 5409542"/>
              <a:gd name="connsiteY4" fmla="*/ 6866626 h 6875863"/>
              <a:gd name="connsiteX0" fmla="*/ 6180 w 5415722"/>
              <a:gd name="connsiteY0" fmla="*/ 6866626 h 6875863"/>
              <a:gd name="connsiteX1" fmla="*/ 0 w 5415722"/>
              <a:gd name="connsiteY1" fmla="*/ 8626 h 6875863"/>
              <a:gd name="connsiteX2" fmla="*/ 3844707 w 5415722"/>
              <a:gd name="connsiteY2" fmla="*/ 0 h 6875863"/>
              <a:gd name="connsiteX3" fmla="*/ 5415722 w 5415722"/>
              <a:gd name="connsiteY3" fmla="*/ 6875863 h 6875863"/>
              <a:gd name="connsiteX4" fmla="*/ 6180 w 5415722"/>
              <a:gd name="connsiteY4" fmla="*/ 6866626 h 687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5722" h="6875863">
                <a:moveTo>
                  <a:pt x="6180" y="6866626"/>
                </a:moveTo>
                <a:lnTo>
                  <a:pt x="0" y="8626"/>
                </a:lnTo>
                <a:lnTo>
                  <a:pt x="3844707" y="0"/>
                </a:lnTo>
                <a:lnTo>
                  <a:pt x="5415722" y="6875863"/>
                </a:lnTo>
                <a:lnTo>
                  <a:pt x="6180" y="6866626"/>
                </a:lnTo>
                <a:close/>
              </a:path>
            </a:pathLst>
          </a:custGeom>
          <a:solidFill>
            <a:srgbClr val="080808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4"/>
          <p:cNvSpPr txBox="1"/>
          <p:nvPr/>
        </p:nvSpPr>
        <p:spPr>
          <a:xfrm>
            <a:off x="472805" y="2929343"/>
            <a:ext cx="7001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36216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Azure </a:t>
            </a:r>
            <a:r>
              <a:rPr lang="fi-FI" sz="4000" err="1"/>
              <a:t>Stack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800"/>
              <a:t>Azure in </a:t>
            </a:r>
            <a:r>
              <a:rPr lang="fi-FI" sz="2800" err="1"/>
              <a:t>your</a:t>
            </a:r>
            <a:r>
              <a:rPr lang="fi-FI" sz="2800"/>
              <a:t> datacenter, for </a:t>
            </a:r>
            <a:r>
              <a:rPr lang="fi-FI" sz="2800" err="1"/>
              <a:t>building</a:t>
            </a:r>
            <a:r>
              <a:rPr lang="fi-FI" sz="2800"/>
              <a:t> </a:t>
            </a:r>
            <a:r>
              <a:rPr lang="fi-FI" sz="2800" err="1"/>
              <a:t>hybrid</a:t>
            </a:r>
            <a:r>
              <a:rPr lang="fi-FI" sz="2800"/>
              <a:t> cloud </a:t>
            </a:r>
            <a:r>
              <a:rPr lang="fi-FI" sz="2800" err="1"/>
              <a:t>environments</a:t>
            </a:r>
            <a:endParaRPr lang="fi-FI" sz="2800"/>
          </a:p>
          <a:p>
            <a:r>
              <a:rPr lang="fi-FI" sz="2800" err="1"/>
              <a:t>Integrated</a:t>
            </a:r>
            <a:r>
              <a:rPr lang="fi-FI" sz="2800"/>
              <a:t> </a:t>
            </a:r>
            <a:r>
              <a:rPr lang="fi-FI" sz="2800" err="1"/>
              <a:t>systems</a:t>
            </a:r>
            <a:r>
              <a:rPr lang="fi-FI" sz="2800"/>
              <a:t> </a:t>
            </a:r>
            <a:r>
              <a:rPr lang="fi-FI" sz="2800" err="1"/>
              <a:t>available</a:t>
            </a:r>
            <a:r>
              <a:rPr lang="fi-FI" sz="2800"/>
              <a:t> </a:t>
            </a:r>
            <a:r>
              <a:rPr lang="fi-FI" sz="2800" err="1"/>
              <a:t>from</a:t>
            </a:r>
            <a:r>
              <a:rPr lang="fi-FI" sz="2800"/>
              <a:t> Dell EMC, </a:t>
            </a:r>
            <a:r>
              <a:rPr lang="fi-FI" sz="2800" err="1"/>
              <a:t>Hewlett</a:t>
            </a:r>
            <a:r>
              <a:rPr lang="fi-FI" sz="2800"/>
              <a:t> </a:t>
            </a:r>
            <a:r>
              <a:rPr lang="fi-FI" sz="2800" err="1"/>
              <a:t>Packard</a:t>
            </a:r>
            <a:r>
              <a:rPr lang="fi-FI" sz="2800"/>
              <a:t> Enterprise and Lenovo</a:t>
            </a:r>
          </a:p>
          <a:p>
            <a:r>
              <a:rPr lang="fi-FI" sz="2800" err="1"/>
              <a:t>Avanade</a:t>
            </a:r>
            <a:r>
              <a:rPr lang="fi-FI" sz="2800"/>
              <a:t> </a:t>
            </a:r>
            <a:r>
              <a:rPr lang="fi-FI" sz="2800" err="1"/>
              <a:t>provides</a:t>
            </a:r>
            <a:r>
              <a:rPr lang="fi-FI" sz="2800"/>
              <a:t> a </a:t>
            </a:r>
            <a:r>
              <a:rPr lang="fi-FI" sz="2800" err="1"/>
              <a:t>fully</a:t>
            </a:r>
            <a:r>
              <a:rPr lang="fi-FI" sz="2800"/>
              <a:t> </a:t>
            </a:r>
            <a:r>
              <a:rPr lang="fi-FI" sz="2800" err="1"/>
              <a:t>managed</a:t>
            </a:r>
            <a:r>
              <a:rPr lang="fi-FI" sz="2800"/>
              <a:t> solution</a:t>
            </a:r>
          </a:p>
          <a:p>
            <a:pPr lvl="1"/>
            <a:r>
              <a:rPr lang="fi-FI" sz="2400">
                <a:hlinkClick r:id="rId3"/>
              </a:rPr>
              <a:t>https://www.avanade.com/en/technologies/azure-stack</a:t>
            </a:r>
            <a:r>
              <a:rPr lang="fi-FI" sz="2400"/>
              <a:t> </a:t>
            </a:r>
          </a:p>
          <a:p>
            <a:r>
              <a:rPr lang="fi-FI" sz="2800"/>
              <a:t>New </a:t>
            </a:r>
            <a:r>
              <a:rPr lang="fi-FI" sz="2800" err="1"/>
              <a:t>certification</a:t>
            </a:r>
            <a:r>
              <a:rPr lang="fi-FI" sz="2800"/>
              <a:t> </a:t>
            </a:r>
            <a:r>
              <a:rPr lang="fi-FI" sz="2800" err="1"/>
              <a:t>exam</a:t>
            </a:r>
            <a:r>
              <a:rPr lang="fi-FI" sz="2800"/>
              <a:t> for Azure </a:t>
            </a:r>
            <a:r>
              <a:rPr lang="fi-FI" sz="2800" err="1"/>
              <a:t>Stack</a:t>
            </a:r>
            <a:r>
              <a:rPr lang="fi-FI" sz="2800"/>
              <a:t> </a:t>
            </a:r>
            <a:r>
              <a:rPr lang="fi-FI" sz="2800" err="1"/>
              <a:t>Operators</a:t>
            </a:r>
            <a:endParaRPr lang="fi-FI" sz="2800"/>
          </a:p>
          <a:p>
            <a:pPr lvl="1"/>
            <a:r>
              <a:rPr lang="fi-FI" sz="2400">
                <a:hlinkClick r:id="rId4"/>
              </a:rPr>
              <a:t>https://azure.microsoft.com/en-us/blog/why-your-team-needs-an-azure-stack-operator/</a:t>
            </a:r>
            <a:r>
              <a:rPr lang="fi-FI" sz="2400"/>
              <a:t>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Generally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since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September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900" y="2656315"/>
            <a:ext cx="4470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Stack</a:t>
            </a: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overview</a:t>
            </a: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https://azure.microsoft.com/en-us/overview/azure-stack/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Stack</a:t>
            </a: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</a:t>
            </a: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Kit</a:t>
            </a: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https://docs.microsoft.com/en-us/azure/azure-stack/azure-stack-deploy-overview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EED1658-DE47-4CC3-8771-4DC9DFC6D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619" y="1777904"/>
            <a:ext cx="3636962" cy="5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9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Power BI Embedded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800"/>
              <a:t>Power BI Embedded is a </a:t>
            </a:r>
            <a:r>
              <a:rPr lang="fi-FI" sz="2800" err="1"/>
              <a:t>scalable</a:t>
            </a:r>
            <a:r>
              <a:rPr lang="fi-FI" sz="2800"/>
              <a:t> and </a:t>
            </a:r>
            <a:r>
              <a:rPr lang="fi-FI" sz="2800" err="1"/>
              <a:t>managed</a:t>
            </a:r>
            <a:r>
              <a:rPr lang="fi-FI" sz="2800"/>
              <a:t> service for </a:t>
            </a:r>
            <a:r>
              <a:rPr lang="fi-FI" sz="2800" err="1"/>
              <a:t>application</a:t>
            </a:r>
            <a:r>
              <a:rPr lang="fi-FI" sz="2800"/>
              <a:t> </a:t>
            </a:r>
            <a:r>
              <a:rPr lang="fi-FI" sz="2800" err="1"/>
              <a:t>developers</a:t>
            </a:r>
            <a:r>
              <a:rPr lang="fi-FI" sz="2800"/>
              <a:t> to </a:t>
            </a:r>
            <a:r>
              <a:rPr lang="fi-FI" sz="2800" err="1"/>
              <a:t>embed</a:t>
            </a:r>
            <a:r>
              <a:rPr lang="fi-FI" sz="2800"/>
              <a:t> </a:t>
            </a:r>
            <a:r>
              <a:rPr lang="fi-FI" sz="2800" err="1"/>
              <a:t>interactive</a:t>
            </a:r>
            <a:r>
              <a:rPr lang="fi-FI" sz="2800"/>
              <a:t> </a:t>
            </a:r>
            <a:r>
              <a:rPr lang="fi-FI" sz="2800" err="1"/>
              <a:t>reports</a:t>
            </a:r>
            <a:r>
              <a:rPr lang="fi-FI" sz="2800"/>
              <a:t> and </a:t>
            </a:r>
            <a:r>
              <a:rPr lang="fi-FI" sz="2800" err="1"/>
              <a:t>dashboard</a:t>
            </a:r>
            <a:r>
              <a:rPr lang="fi-FI" sz="2800"/>
              <a:t> into apps</a:t>
            </a:r>
          </a:p>
          <a:p>
            <a:r>
              <a:rPr lang="fi-FI" sz="2800" err="1"/>
              <a:t>Available</a:t>
            </a:r>
            <a:r>
              <a:rPr lang="fi-FI" sz="2800"/>
              <a:t> in 3 </a:t>
            </a:r>
            <a:r>
              <a:rPr lang="fi-FI" sz="2800" err="1"/>
              <a:t>SKUs</a:t>
            </a:r>
            <a:endParaRPr lang="fi-FI" sz="2800"/>
          </a:p>
          <a:p>
            <a:pPr lvl="1"/>
            <a:r>
              <a:rPr lang="fi-FI" sz="2400"/>
              <a:t>EM, A and Premium</a:t>
            </a:r>
          </a:p>
          <a:p>
            <a:r>
              <a:rPr lang="fi-FI" sz="2800" b="1"/>
              <a:t>EM</a:t>
            </a:r>
            <a:r>
              <a:rPr lang="fi-FI" sz="2800"/>
              <a:t> </a:t>
            </a:r>
            <a:r>
              <a:rPr lang="fi-FI" sz="2800" err="1"/>
              <a:t>has</a:t>
            </a:r>
            <a:r>
              <a:rPr lang="fi-FI" sz="2800"/>
              <a:t> </a:t>
            </a:r>
            <a:r>
              <a:rPr lang="fi-FI" sz="2800" err="1"/>
              <a:t>fixed</a:t>
            </a:r>
            <a:r>
              <a:rPr lang="fi-FI" sz="2800"/>
              <a:t> </a:t>
            </a:r>
            <a:r>
              <a:rPr lang="fi-FI" sz="2800" err="1"/>
              <a:t>pricing</a:t>
            </a:r>
            <a:r>
              <a:rPr lang="fi-FI" sz="2800"/>
              <a:t> </a:t>
            </a:r>
            <a:r>
              <a:rPr lang="fi-FI" sz="2800" err="1"/>
              <a:t>based</a:t>
            </a:r>
            <a:r>
              <a:rPr lang="fi-FI" sz="2800"/>
              <a:t> on </a:t>
            </a:r>
            <a:r>
              <a:rPr lang="fi-FI" sz="2800" err="1"/>
              <a:t>capacity</a:t>
            </a:r>
            <a:r>
              <a:rPr lang="fi-FI" sz="2800"/>
              <a:t> </a:t>
            </a:r>
            <a:r>
              <a:rPr lang="fi-FI" sz="2800" err="1"/>
              <a:t>with</a:t>
            </a:r>
            <a:r>
              <a:rPr lang="fi-FI" sz="2800"/>
              <a:t> </a:t>
            </a:r>
            <a:r>
              <a:rPr lang="fi-FI" sz="2800" err="1"/>
              <a:t>limitations</a:t>
            </a:r>
            <a:endParaRPr lang="fi-FI" sz="2800"/>
          </a:p>
          <a:p>
            <a:r>
              <a:rPr lang="fi-FI" sz="2800" b="1"/>
              <a:t>A</a:t>
            </a:r>
            <a:r>
              <a:rPr lang="fi-FI" sz="2800"/>
              <a:t> </a:t>
            </a:r>
            <a:r>
              <a:rPr lang="fi-FI" sz="2800" err="1"/>
              <a:t>has</a:t>
            </a:r>
            <a:r>
              <a:rPr lang="fi-FI" sz="2800"/>
              <a:t> per </a:t>
            </a:r>
            <a:r>
              <a:rPr lang="fi-FI" sz="2800" err="1"/>
              <a:t>hour</a:t>
            </a:r>
            <a:r>
              <a:rPr lang="fi-FI" sz="2800"/>
              <a:t> </a:t>
            </a:r>
            <a:r>
              <a:rPr lang="fi-FI" sz="2800" err="1"/>
              <a:t>pricing</a:t>
            </a:r>
            <a:r>
              <a:rPr lang="fi-FI" sz="2800"/>
              <a:t> </a:t>
            </a:r>
            <a:r>
              <a:rPr lang="fi-FI" sz="2800" err="1"/>
              <a:t>with</a:t>
            </a:r>
            <a:r>
              <a:rPr lang="fi-FI" sz="2800"/>
              <a:t> </a:t>
            </a:r>
            <a:r>
              <a:rPr lang="fi-FI" sz="2800" err="1"/>
              <a:t>less</a:t>
            </a:r>
            <a:r>
              <a:rPr lang="fi-FI" sz="2800"/>
              <a:t> </a:t>
            </a:r>
            <a:r>
              <a:rPr lang="fi-FI" sz="2800" err="1"/>
              <a:t>limitations</a:t>
            </a:r>
            <a:endParaRPr lang="fi-FI" sz="2800"/>
          </a:p>
          <a:p>
            <a:r>
              <a:rPr lang="fi-FI" sz="2800" b="1"/>
              <a:t>Premium</a:t>
            </a:r>
            <a:r>
              <a:rPr lang="fi-FI" sz="2800"/>
              <a:t> </a:t>
            </a:r>
            <a:r>
              <a:rPr lang="fi-FI" sz="2800" err="1"/>
              <a:t>has</a:t>
            </a:r>
            <a:r>
              <a:rPr lang="fi-FI" sz="2800"/>
              <a:t> </a:t>
            </a:r>
            <a:r>
              <a:rPr lang="fi-FI" sz="2800" err="1"/>
              <a:t>fixed</a:t>
            </a:r>
            <a:r>
              <a:rPr lang="fi-FI" sz="2800"/>
              <a:t> </a:t>
            </a:r>
            <a:r>
              <a:rPr lang="fi-FI" sz="2800" err="1"/>
              <a:t>pricing</a:t>
            </a:r>
            <a:r>
              <a:rPr lang="fi-FI" sz="2800"/>
              <a:t> </a:t>
            </a:r>
            <a:r>
              <a:rPr lang="fi-FI" sz="2800" err="1"/>
              <a:t>capacity</a:t>
            </a:r>
            <a:r>
              <a:rPr lang="fi-FI" sz="2800"/>
              <a:t>, </a:t>
            </a:r>
            <a:r>
              <a:rPr lang="fi-FI" sz="2800" err="1"/>
              <a:t>with</a:t>
            </a:r>
            <a:r>
              <a:rPr lang="fi-FI" sz="2800"/>
              <a:t> </a:t>
            </a:r>
            <a:r>
              <a:rPr lang="fi-FI" sz="2800" err="1"/>
              <a:t>everything</a:t>
            </a:r>
            <a:r>
              <a:rPr lang="fi-FI" sz="2800"/>
              <a:t> </a:t>
            </a:r>
            <a:r>
              <a:rPr lang="fi-FI" sz="2800" err="1"/>
              <a:t>included</a:t>
            </a:r>
            <a:r>
              <a:rPr lang="fi-FI" sz="2800"/>
              <a:t> </a:t>
            </a:r>
            <a:r>
              <a:rPr lang="fi-FI" sz="2800" err="1"/>
              <a:t>that</a:t>
            </a:r>
            <a:r>
              <a:rPr lang="fi-FI" sz="2800"/>
              <a:t> EM and A </a:t>
            </a:r>
            <a:r>
              <a:rPr lang="fi-FI" sz="2800" err="1"/>
              <a:t>have</a:t>
            </a:r>
            <a:endParaRPr lang="fi-FI" sz="2800" b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Generally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since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October 3,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900" y="2455988"/>
            <a:ext cx="44704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Pricing</a:t>
            </a: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https://azure.microsoft.com/en-us/pricing/details/power-bi-embedded/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fi-FI" sz="20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Documentation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https://docs.microsoft.com/en-us/azure/power-bi-embedded/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7416C-9859-4573-9BFB-BFD02B2A9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898" y="574380"/>
            <a:ext cx="1331386" cy="140433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021320"/>
            <a:ext cx="0" cy="538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SQL Server 2017 in Azure VM: Linux &amp; Windows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800"/>
              <a:t>SQL Server 2017 (RTM) </a:t>
            </a:r>
            <a:r>
              <a:rPr lang="fi-FI" sz="2800" err="1"/>
              <a:t>images</a:t>
            </a:r>
            <a:r>
              <a:rPr lang="fi-FI" sz="2800"/>
              <a:t> for Linux and Windows </a:t>
            </a:r>
            <a:r>
              <a:rPr lang="fi-FI" sz="2800" err="1"/>
              <a:t>available</a:t>
            </a:r>
            <a:r>
              <a:rPr lang="fi-FI" sz="2800"/>
              <a:t> on Azure Marketplace</a:t>
            </a:r>
          </a:p>
          <a:p>
            <a:r>
              <a:rPr lang="fi-FI" sz="2800" err="1"/>
              <a:t>Supports</a:t>
            </a:r>
            <a:r>
              <a:rPr lang="fi-FI" sz="2800"/>
              <a:t> Windows, Red </a:t>
            </a:r>
            <a:r>
              <a:rPr lang="fi-FI" sz="2800" err="1"/>
              <a:t>Hat</a:t>
            </a:r>
            <a:r>
              <a:rPr lang="fi-FI" sz="2800"/>
              <a:t> Enterprise Linux, SUSE Enterprise and Ubuntu</a:t>
            </a:r>
          </a:p>
          <a:p>
            <a:r>
              <a:rPr lang="fi-FI" sz="2800" err="1"/>
              <a:t>Additional</a:t>
            </a:r>
            <a:r>
              <a:rPr lang="fi-FI" sz="2800"/>
              <a:t> </a:t>
            </a:r>
            <a:r>
              <a:rPr lang="fi-FI" sz="2800" err="1"/>
              <a:t>licensing</a:t>
            </a:r>
            <a:r>
              <a:rPr lang="fi-FI" sz="2800"/>
              <a:t>, </a:t>
            </a:r>
            <a:r>
              <a:rPr lang="fi-FI" sz="2800" err="1"/>
              <a:t>pricing</a:t>
            </a:r>
            <a:r>
              <a:rPr lang="fi-FI" sz="2800"/>
              <a:t> and </a:t>
            </a:r>
            <a:r>
              <a:rPr lang="fi-FI" sz="2800" err="1"/>
              <a:t>overview</a:t>
            </a:r>
            <a:r>
              <a:rPr lang="fi-FI" sz="2800"/>
              <a:t> </a:t>
            </a:r>
            <a:r>
              <a:rPr lang="fi-FI" sz="2800" err="1"/>
              <a:t>decks</a:t>
            </a:r>
            <a:endParaRPr lang="fi-FI" sz="2800"/>
          </a:p>
          <a:p>
            <a:pPr lvl="1"/>
            <a:r>
              <a:rPr lang="fi-FI" sz="2400">
                <a:hlinkClick r:id="rId3"/>
              </a:rPr>
              <a:t>https://azure.microsoft.com/en-us/services/virtual-machines/sql-server/</a:t>
            </a:r>
            <a:r>
              <a:rPr lang="fi-FI" sz="2400"/>
              <a:t> </a:t>
            </a:r>
          </a:p>
          <a:p>
            <a:endParaRPr lang="fi-FI" sz="2800"/>
          </a:p>
          <a:p>
            <a:endParaRPr lang="fi-FI" sz="2800"/>
          </a:p>
          <a:p>
            <a:endParaRPr lang="fi-FI" sz="2800" b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Generally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since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October 2,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900" y="2656315"/>
            <a:ext cx="4470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2017 on Azure </a:t>
            </a: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VMs</a:t>
            </a: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(Linux)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https://docs.microsoft.com/en-us/azure/virtual-machines/linux/sql/sql-server-linux-virtual-machines-overview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fi-FI" sz="20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2017 on Azure </a:t>
            </a: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VMs</a:t>
            </a: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(Windows)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https://docs.microsoft.com/en-us/azure/virtual-machines/windows/sql/virtual-machines-windows-sql-server-iaas-overview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181100"/>
            <a:ext cx="0" cy="522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uvahaun tulos haulle SQL Server 2017 logo site:microsoft.com">
            <a:extLst>
              <a:ext uri="{FF2B5EF4-FFF2-40B4-BE49-F238E27FC236}">
                <a16:creationId xmlns:a16="http://schemas.microsoft.com/office/drawing/2014/main" id="{7B820319-BE20-474F-99E0-0BAC42D1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36" y="922284"/>
            <a:ext cx="2652712" cy="159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96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 err="1"/>
              <a:t>End</a:t>
            </a:r>
            <a:r>
              <a:rPr lang="fi-FI" sz="3600"/>
              <a:t>-to-</a:t>
            </a:r>
            <a:r>
              <a:rPr lang="fi-FI" sz="3600" err="1"/>
              <a:t>end</a:t>
            </a:r>
            <a:r>
              <a:rPr lang="fi-FI" sz="3600"/>
              <a:t> </a:t>
            </a:r>
            <a:r>
              <a:rPr lang="fi-FI" sz="3600" err="1"/>
              <a:t>monitoring</a:t>
            </a:r>
            <a:r>
              <a:rPr lang="fi-FI" sz="3600"/>
              <a:t> in Azure for apps and </a:t>
            </a:r>
            <a:r>
              <a:rPr lang="fi-FI" sz="3600" err="1"/>
              <a:t>infrastructure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800"/>
              <a:t>Azure </a:t>
            </a:r>
            <a:r>
              <a:rPr lang="fi-FI" sz="2800" err="1"/>
              <a:t>Monitor</a:t>
            </a:r>
            <a:r>
              <a:rPr lang="fi-FI" sz="2800"/>
              <a:t> </a:t>
            </a:r>
            <a:r>
              <a:rPr lang="fi-FI" sz="2800" err="1"/>
              <a:t>offers</a:t>
            </a:r>
            <a:r>
              <a:rPr lang="fi-FI" sz="2800"/>
              <a:t> a </a:t>
            </a:r>
            <a:r>
              <a:rPr lang="fi-FI" sz="2800" err="1"/>
              <a:t>public</a:t>
            </a:r>
            <a:r>
              <a:rPr lang="fi-FI" sz="2800"/>
              <a:t> </a:t>
            </a:r>
            <a:r>
              <a:rPr lang="fi-FI" sz="2800" err="1"/>
              <a:t>preview</a:t>
            </a:r>
            <a:r>
              <a:rPr lang="fi-FI" sz="2800"/>
              <a:t> of </a:t>
            </a:r>
            <a:r>
              <a:rPr lang="fi-FI" sz="2800" err="1"/>
              <a:t>unified</a:t>
            </a:r>
            <a:r>
              <a:rPr lang="fi-FI" sz="2800"/>
              <a:t> </a:t>
            </a:r>
            <a:r>
              <a:rPr lang="fi-FI" sz="2800" err="1"/>
              <a:t>overview</a:t>
            </a:r>
            <a:endParaRPr lang="fi-FI" sz="2800"/>
          </a:p>
          <a:p>
            <a:pPr lvl="1"/>
            <a:r>
              <a:rPr lang="fi-FI" sz="2000" err="1"/>
              <a:t>Combines</a:t>
            </a:r>
            <a:r>
              <a:rPr lang="fi-FI" sz="2000"/>
              <a:t> </a:t>
            </a:r>
            <a:r>
              <a:rPr lang="fi-FI" sz="2000" err="1"/>
              <a:t>alerts</a:t>
            </a:r>
            <a:r>
              <a:rPr lang="fi-FI" sz="2000"/>
              <a:t>, Application Insights and </a:t>
            </a:r>
            <a:r>
              <a:rPr lang="fi-FI" sz="2000" err="1"/>
              <a:t>Log</a:t>
            </a:r>
            <a:r>
              <a:rPr lang="fi-FI" sz="2000"/>
              <a:t> Analytics </a:t>
            </a:r>
            <a:r>
              <a:rPr lang="fi-FI" sz="2000" err="1"/>
              <a:t>views</a:t>
            </a:r>
            <a:r>
              <a:rPr lang="fi-FI" sz="2000"/>
              <a:t> and </a:t>
            </a:r>
            <a:r>
              <a:rPr lang="fi-FI" sz="2000" err="1"/>
              <a:t>alerts</a:t>
            </a:r>
            <a:endParaRPr lang="fi-FI" sz="2000"/>
          </a:p>
          <a:p>
            <a:endParaRPr lang="fi-FI" sz="2400"/>
          </a:p>
          <a:p>
            <a:r>
              <a:rPr lang="fi-FI" sz="2400"/>
              <a:t>Azure </a:t>
            </a:r>
            <a:r>
              <a:rPr lang="fi-FI" sz="2400" err="1"/>
              <a:t>Monitor</a:t>
            </a:r>
            <a:r>
              <a:rPr lang="fi-FI" sz="2400"/>
              <a:t> </a:t>
            </a:r>
            <a:r>
              <a:rPr lang="fi-FI" sz="2400" err="1"/>
              <a:t>also</a:t>
            </a:r>
            <a:r>
              <a:rPr lang="fi-FI" sz="2400"/>
              <a:t> </a:t>
            </a:r>
            <a:r>
              <a:rPr lang="fi-FI" sz="2400" err="1"/>
              <a:t>provides</a:t>
            </a:r>
            <a:r>
              <a:rPr lang="fi-FI" sz="2400"/>
              <a:t> </a:t>
            </a:r>
            <a:r>
              <a:rPr lang="fi-FI" sz="2400" err="1"/>
              <a:t>near</a:t>
            </a:r>
            <a:r>
              <a:rPr lang="fi-FI" sz="2400"/>
              <a:t> </a:t>
            </a:r>
            <a:r>
              <a:rPr lang="fi-FI" sz="2400" err="1"/>
              <a:t>real-time</a:t>
            </a:r>
            <a:r>
              <a:rPr lang="fi-FI" sz="2400"/>
              <a:t> </a:t>
            </a:r>
            <a:r>
              <a:rPr lang="fi-FI" sz="2400" err="1"/>
              <a:t>alerting</a:t>
            </a:r>
            <a:r>
              <a:rPr lang="fi-FI" sz="2400"/>
              <a:t> in </a:t>
            </a:r>
            <a:r>
              <a:rPr lang="fi-FI" sz="2400" err="1"/>
              <a:t>public</a:t>
            </a:r>
            <a:r>
              <a:rPr lang="fi-FI" sz="2400"/>
              <a:t> preview</a:t>
            </a:r>
          </a:p>
          <a:p>
            <a:endParaRPr lang="fi-FI" sz="2400"/>
          </a:p>
          <a:p>
            <a:r>
              <a:rPr lang="fi-FI" sz="2400"/>
              <a:t>New metrics and logs from different Azure services now surface in Azure Monitor</a:t>
            </a:r>
          </a:p>
          <a:p>
            <a:endParaRPr lang="fi-FI" sz="2400"/>
          </a:p>
          <a:p>
            <a:r>
              <a:rPr lang="fi-FI" sz="2400"/>
              <a:t>Many </a:t>
            </a:r>
            <a:r>
              <a:rPr lang="fi-FI" sz="2400" err="1"/>
              <a:t>monitoring</a:t>
            </a:r>
            <a:r>
              <a:rPr lang="fi-FI" sz="2400"/>
              <a:t> </a:t>
            </a:r>
            <a:r>
              <a:rPr lang="fi-FI" sz="2400" err="1"/>
              <a:t>enhancements</a:t>
            </a:r>
            <a:r>
              <a:rPr lang="fi-FI" sz="2400"/>
              <a:t> to </a:t>
            </a:r>
            <a:r>
              <a:rPr lang="fi-FI" sz="2400" err="1"/>
              <a:t>Log</a:t>
            </a:r>
            <a:r>
              <a:rPr lang="fi-FI" sz="2400"/>
              <a:t> Analytics and Application </a:t>
            </a:r>
            <a:r>
              <a:rPr lang="fi-FI" sz="2400" err="1"/>
              <a:t>Insights</a:t>
            </a:r>
            <a:r>
              <a:rPr lang="fi-FI" sz="2400"/>
              <a:t>, 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Released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September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429259" y="3103169"/>
            <a:ext cx="44704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Monitor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https://docs.microsoft.com/en-us/azure/monitoring-and-diagnostics/monitoring-near-real-time-metric-alerts</a:t>
            </a:r>
            <a:endParaRPr lang="fi-FI" sz="20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Application Insights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https://docs.microsoft.com/en-us/azure/application-insights/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Azure logo">
            <a:extLst>
              <a:ext uri="{FF2B5EF4-FFF2-40B4-BE49-F238E27FC236}">
                <a16:creationId xmlns:a16="http://schemas.microsoft.com/office/drawing/2014/main" id="{B6E3DD8F-69F6-4FCC-B657-6E4BEBEB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1132431"/>
            <a:ext cx="2318451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0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Custom 4">
      <a:dk1>
        <a:srgbClr val="000000"/>
      </a:dk1>
      <a:lt1>
        <a:srgbClr val="FFFFFF"/>
      </a:lt1>
      <a:dk2>
        <a:srgbClr val="2A6CBE"/>
      </a:dk2>
      <a:lt2>
        <a:srgbClr val="E6E6E6"/>
      </a:lt2>
      <a:accent1>
        <a:srgbClr val="2A6CBE"/>
      </a:accent1>
      <a:accent2>
        <a:srgbClr val="0099FF"/>
      </a:accent2>
      <a:accent3>
        <a:srgbClr val="00B0F0"/>
      </a:accent3>
      <a:accent4>
        <a:srgbClr val="505050"/>
      </a:accent4>
      <a:accent5>
        <a:srgbClr val="393939"/>
      </a:accent5>
      <a:accent6>
        <a:srgbClr val="2A6CBE"/>
      </a:accent6>
      <a:hlink>
        <a:srgbClr val="91BCE3"/>
      </a:hlink>
      <a:folHlink>
        <a:srgbClr val="0099FF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BC4796A-9872-4AA6-868A-E1A52DAE5C9B}" vid="{226865FD-68E7-4897-9C2B-9A00B6BC8C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1604</Words>
  <Application>Microsoft Office PowerPoint</Application>
  <PresentationFormat>Widescreen</PresentationFormat>
  <Paragraphs>223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Segoe UI</vt:lpstr>
      <vt:lpstr>Segoe UI Light</vt:lpstr>
      <vt:lpstr>Wingdings</vt:lpstr>
      <vt:lpstr>WelcomeDoc</vt:lpstr>
      <vt:lpstr>Ignite 2017 recap</vt:lpstr>
      <vt:lpstr>PowerPoint Presentation</vt:lpstr>
      <vt:lpstr>PowerPoint Presentation</vt:lpstr>
      <vt:lpstr>Largest Microsoft event of the year</vt:lpstr>
      <vt:lpstr>PowerPoint Presentation</vt:lpstr>
      <vt:lpstr>Azure Stack</vt:lpstr>
      <vt:lpstr>Power BI Embedded</vt:lpstr>
      <vt:lpstr>SQL Server 2017 in Azure VM: Linux &amp; Windows</vt:lpstr>
      <vt:lpstr>End-to-end monitoring in Azure for apps and infrastructure</vt:lpstr>
      <vt:lpstr>Azure Availability Zones</vt:lpstr>
      <vt:lpstr>Azure Cost Management </vt:lpstr>
      <vt:lpstr>Azure Security Center updates</vt:lpstr>
      <vt:lpstr>PowerShell in Azure Cloud Shell</vt:lpstr>
      <vt:lpstr>New automation and configuration capabilities in Azure Portal</vt:lpstr>
      <vt:lpstr>Azure Database Migration Service and Azure SQL Managed Instance</vt:lpstr>
      <vt:lpstr>New tools for Artificial Intelligence (AI)</vt:lpstr>
      <vt:lpstr>New tools for Artificial Intelligence (AI)</vt:lpstr>
      <vt:lpstr>Azure core infrastructure updates</vt:lpstr>
      <vt:lpstr>Azure Active Directory Pass-through Authentication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2017-10-03T18:03:07Z</dcterms:created>
  <dcterms:modified xsi:type="dcterms:W3CDTF">2017-10-03T18:09:17Z</dcterms:modified>
</cp:coreProperties>
</file>